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40" r:id="rId5"/>
    <p:sldId id="341" r:id="rId6"/>
    <p:sldId id="342" r:id="rId7"/>
    <p:sldId id="343" r:id="rId8"/>
    <p:sldId id="344" r:id="rId9"/>
    <p:sldId id="346" r:id="rId10"/>
    <p:sldId id="350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D3A"/>
    <a:srgbClr val="F9E0B9"/>
    <a:srgbClr val="00635D"/>
    <a:srgbClr val="063D3A"/>
    <a:srgbClr val="0F4C4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5CDF1-7190-4DD4-8E97-3892881A8790}" v="599" dt="2025-09-23T15:44:41.339"/>
  </p1510:revLst>
</p1510:revInfo>
</file>

<file path=ppt/tableStyles.xml><?xml version="1.0" encoding="utf-8"?>
<a:tblStyleLst xmlns:a="http://schemas.openxmlformats.org/drawingml/2006/main" def="{1E171933-4619-4E11-9A3F-F7608DF75F80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216" y="-1152"/>
      </p:cViewPr>
      <p:guideLst/>
    </p:cSldViewPr>
  </p:slideViewPr>
  <p:outlineViewPr>
    <p:cViewPr>
      <p:scale>
        <a:sx n="33" d="100"/>
        <a:sy n="33" d="100"/>
      </p:scale>
      <p:origin x="0" y="-113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264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92094-F565-4DC2-8F09-ADE51FD2CA0E}" type="doc">
      <dgm:prSet loTypeId="urn:microsoft.com/office/officeart/2005/8/layout/arrow2" loCatId="process" qsTypeId="urn:microsoft.com/office/officeart/2005/8/quickstyle/simple1" qsCatId="simple" csTypeId="urn:microsoft.com/office/officeart/2005/8/colors/accent1_4" csCatId="accent1" phldr="1"/>
      <dgm:spPr/>
    </dgm:pt>
    <dgm:pt modelId="{290872BB-7435-4C2A-9ECA-F319DE50A773}">
      <dgm:prSet phldrT="[Текст]" phldr="0"/>
      <dgm:spPr/>
      <dgm:t>
        <a:bodyPr/>
        <a:lstStyle/>
        <a:p>
          <a:pPr rtl="0"/>
          <a:r>
            <a:rPr lang="ru-RU" sz="1400" b="1">
              <a:latin typeface="Times New Roman"/>
              <a:cs typeface="Times New Roman"/>
            </a:rPr>
            <a:t>Относительная ссылка</a:t>
          </a:r>
          <a:endParaRPr lang="ru-RU"/>
        </a:p>
      </dgm:t>
    </dgm:pt>
    <dgm:pt modelId="{F4076EA6-6723-4593-82C8-8405CFEB6A2B}" type="parTrans" cxnId="{324A439E-9810-49EB-A441-2AE98DBC5F17}">
      <dgm:prSet/>
      <dgm:spPr/>
    </dgm:pt>
    <dgm:pt modelId="{484DFA0D-64B1-43C8-A698-CCFEC7535288}" type="sibTrans" cxnId="{324A439E-9810-49EB-A441-2AE98DBC5F17}">
      <dgm:prSet/>
      <dgm:spPr/>
    </dgm:pt>
    <dgm:pt modelId="{DDE00592-62CD-482E-9087-BCF499AEB564}">
      <dgm:prSet phldrT="[Текст]" phldr="0"/>
      <dgm:spPr/>
      <dgm:t>
        <a:bodyPr/>
        <a:lstStyle/>
        <a:p>
          <a:pPr rtl="0"/>
          <a:r>
            <a:rPr lang="ru-RU" sz="1400" b="1">
              <a:latin typeface="Times New Roman"/>
              <a:cs typeface="Times New Roman"/>
            </a:rPr>
            <a:t>Абсолютные ссылки</a:t>
          </a:r>
          <a:endParaRPr lang="ru-RU"/>
        </a:p>
      </dgm:t>
    </dgm:pt>
    <dgm:pt modelId="{9B249BCF-625A-4076-8D36-7F6594785147}" type="parTrans" cxnId="{E2B46557-2B29-44A5-8861-FAC551A26FFC}">
      <dgm:prSet/>
      <dgm:spPr/>
    </dgm:pt>
    <dgm:pt modelId="{E226B3D0-4626-438D-80D7-7620B5BEB737}" type="sibTrans" cxnId="{E2B46557-2B29-44A5-8861-FAC551A26FFC}">
      <dgm:prSet/>
      <dgm:spPr/>
    </dgm:pt>
    <dgm:pt modelId="{41E606C8-FD6D-4F4F-AD2D-21F7DC713238}">
      <dgm:prSet phldrT="[Текст]" phldr="0"/>
      <dgm:spPr/>
      <dgm:t>
        <a:bodyPr/>
        <a:lstStyle/>
        <a:p>
          <a:pPr rtl="0"/>
          <a:r>
            <a:rPr lang="ru-RU" sz="1400" b="1">
              <a:latin typeface="Times New Roman"/>
              <a:cs typeface="Times New Roman"/>
            </a:rPr>
            <a:t>Смешанные ссылки</a:t>
          </a:r>
          <a:endParaRPr lang="ru-RU"/>
        </a:p>
      </dgm:t>
    </dgm:pt>
    <dgm:pt modelId="{859339E7-12DB-40EC-8C34-705923B14429}" type="parTrans" cxnId="{C590BBA5-E825-4267-99F9-26260C4BEA5A}">
      <dgm:prSet/>
      <dgm:spPr/>
    </dgm:pt>
    <dgm:pt modelId="{A97293AD-92D5-4C28-9FCE-2BEC2B05B074}" type="sibTrans" cxnId="{C590BBA5-E825-4267-99F9-26260C4BEA5A}">
      <dgm:prSet/>
      <dgm:spPr/>
    </dgm:pt>
    <dgm:pt modelId="{7A3EADC8-21A9-465E-A628-22FBAD5484D0}" type="pres">
      <dgm:prSet presAssocID="{E5E92094-F565-4DC2-8F09-ADE51FD2CA0E}" presName="arrowDiagram" presStyleCnt="0">
        <dgm:presLayoutVars>
          <dgm:chMax val="5"/>
          <dgm:dir/>
          <dgm:resizeHandles val="exact"/>
        </dgm:presLayoutVars>
      </dgm:prSet>
      <dgm:spPr/>
    </dgm:pt>
    <dgm:pt modelId="{CE61425E-202D-444B-9195-24D1DEEE7621}" type="pres">
      <dgm:prSet presAssocID="{E5E92094-F565-4DC2-8F09-ADE51FD2CA0E}" presName="arrow" presStyleLbl="bgShp" presStyleIdx="0" presStyleCnt="1"/>
      <dgm:spPr/>
    </dgm:pt>
    <dgm:pt modelId="{CF8BD06A-37F8-4001-914B-6A1C2908435C}" type="pres">
      <dgm:prSet presAssocID="{E5E92094-F565-4DC2-8F09-ADE51FD2CA0E}" presName="arrowDiagram3" presStyleCnt="0"/>
      <dgm:spPr/>
    </dgm:pt>
    <dgm:pt modelId="{B781C937-2AEB-4DD8-B35A-9A54EC19B42C}" type="pres">
      <dgm:prSet presAssocID="{290872BB-7435-4C2A-9ECA-F319DE50A773}" presName="bullet3a" presStyleLbl="node1" presStyleIdx="0" presStyleCnt="3"/>
      <dgm:spPr/>
    </dgm:pt>
    <dgm:pt modelId="{52A8D400-6CCF-4C58-924C-F32E382C597F}" type="pres">
      <dgm:prSet presAssocID="{290872BB-7435-4C2A-9ECA-F319DE50A773}" presName="textBox3a" presStyleLbl="revTx" presStyleIdx="0" presStyleCnt="3">
        <dgm:presLayoutVars>
          <dgm:bulletEnabled val="1"/>
        </dgm:presLayoutVars>
      </dgm:prSet>
      <dgm:spPr/>
    </dgm:pt>
    <dgm:pt modelId="{90B533F0-5623-4B1D-9FDA-F4F39F8A5E88}" type="pres">
      <dgm:prSet presAssocID="{DDE00592-62CD-482E-9087-BCF499AEB564}" presName="bullet3b" presStyleLbl="node1" presStyleIdx="1" presStyleCnt="3"/>
      <dgm:spPr/>
    </dgm:pt>
    <dgm:pt modelId="{F4FB0A44-3531-4433-9916-14184C70EEBB}" type="pres">
      <dgm:prSet presAssocID="{DDE00592-62CD-482E-9087-BCF499AEB564}" presName="textBox3b" presStyleLbl="revTx" presStyleIdx="1" presStyleCnt="3">
        <dgm:presLayoutVars>
          <dgm:bulletEnabled val="1"/>
        </dgm:presLayoutVars>
      </dgm:prSet>
      <dgm:spPr/>
    </dgm:pt>
    <dgm:pt modelId="{013A220D-2B6D-4FB2-831D-5FE31D298763}" type="pres">
      <dgm:prSet presAssocID="{41E606C8-FD6D-4F4F-AD2D-21F7DC713238}" presName="bullet3c" presStyleLbl="node1" presStyleIdx="2" presStyleCnt="3"/>
      <dgm:spPr/>
    </dgm:pt>
    <dgm:pt modelId="{5BDFF806-ED19-47EB-BA46-2DF34E9B2032}" type="pres">
      <dgm:prSet presAssocID="{41E606C8-FD6D-4F4F-AD2D-21F7DC71323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A15AB43E-B99A-4F51-BFA4-8C1506FD899F}" type="presOf" srcId="{290872BB-7435-4C2A-9ECA-F319DE50A773}" destId="{52A8D400-6CCF-4C58-924C-F32E382C597F}" srcOrd="0" destOrd="0" presId="urn:microsoft.com/office/officeart/2005/8/layout/arrow2"/>
    <dgm:cxn modelId="{79761C43-B769-4460-963F-B85C33AF0960}" type="presOf" srcId="{41E606C8-FD6D-4F4F-AD2D-21F7DC713238}" destId="{5BDFF806-ED19-47EB-BA46-2DF34E9B2032}" srcOrd="0" destOrd="0" presId="urn:microsoft.com/office/officeart/2005/8/layout/arrow2"/>
    <dgm:cxn modelId="{71B13772-B94B-4673-8D69-2023D0AEA26C}" type="presOf" srcId="{DDE00592-62CD-482E-9087-BCF499AEB564}" destId="{F4FB0A44-3531-4433-9916-14184C70EEBB}" srcOrd="0" destOrd="0" presId="urn:microsoft.com/office/officeart/2005/8/layout/arrow2"/>
    <dgm:cxn modelId="{E2B46557-2B29-44A5-8861-FAC551A26FFC}" srcId="{E5E92094-F565-4DC2-8F09-ADE51FD2CA0E}" destId="{DDE00592-62CD-482E-9087-BCF499AEB564}" srcOrd="1" destOrd="0" parTransId="{9B249BCF-625A-4076-8D36-7F6594785147}" sibTransId="{E226B3D0-4626-438D-80D7-7620B5BEB737}"/>
    <dgm:cxn modelId="{324A439E-9810-49EB-A441-2AE98DBC5F17}" srcId="{E5E92094-F565-4DC2-8F09-ADE51FD2CA0E}" destId="{290872BB-7435-4C2A-9ECA-F319DE50A773}" srcOrd="0" destOrd="0" parTransId="{F4076EA6-6723-4593-82C8-8405CFEB6A2B}" sibTransId="{484DFA0D-64B1-43C8-A698-CCFEC7535288}"/>
    <dgm:cxn modelId="{C590BBA5-E825-4267-99F9-26260C4BEA5A}" srcId="{E5E92094-F565-4DC2-8F09-ADE51FD2CA0E}" destId="{41E606C8-FD6D-4F4F-AD2D-21F7DC713238}" srcOrd="2" destOrd="0" parTransId="{859339E7-12DB-40EC-8C34-705923B14429}" sibTransId="{A97293AD-92D5-4C28-9FCE-2BEC2B05B074}"/>
    <dgm:cxn modelId="{6F2CA8C0-31C1-42F1-B830-386483AC8E6E}" type="presOf" srcId="{E5E92094-F565-4DC2-8F09-ADE51FD2CA0E}" destId="{7A3EADC8-21A9-465E-A628-22FBAD5484D0}" srcOrd="0" destOrd="0" presId="urn:microsoft.com/office/officeart/2005/8/layout/arrow2"/>
    <dgm:cxn modelId="{77C473BE-93CD-4784-884A-E4BC0F9B2F6A}" type="presParOf" srcId="{7A3EADC8-21A9-465E-A628-22FBAD5484D0}" destId="{CE61425E-202D-444B-9195-24D1DEEE7621}" srcOrd="0" destOrd="0" presId="urn:microsoft.com/office/officeart/2005/8/layout/arrow2"/>
    <dgm:cxn modelId="{17914F88-34A5-4432-A183-DC7DB2F8B39A}" type="presParOf" srcId="{7A3EADC8-21A9-465E-A628-22FBAD5484D0}" destId="{CF8BD06A-37F8-4001-914B-6A1C2908435C}" srcOrd="1" destOrd="0" presId="urn:microsoft.com/office/officeart/2005/8/layout/arrow2"/>
    <dgm:cxn modelId="{2BA1F425-D541-45B1-B411-F7F186EB15A6}" type="presParOf" srcId="{CF8BD06A-37F8-4001-914B-6A1C2908435C}" destId="{B781C937-2AEB-4DD8-B35A-9A54EC19B42C}" srcOrd="0" destOrd="0" presId="urn:microsoft.com/office/officeart/2005/8/layout/arrow2"/>
    <dgm:cxn modelId="{324AAEE1-2FE1-45EA-8A1E-7C96F0D8CD88}" type="presParOf" srcId="{CF8BD06A-37F8-4001-914B-6A1C2908435C}" destId="{52A8D400-6CCF-4C58-924C-F32E382C597F}" srcOrd="1" destOrd="0" presId="urn:microsoft.com/office/officeart/2005/8/layout/arrow2"/>
    <dgm:cxn modelId="{EDA29BA4-18E4-4321-BDF8-AC6B9DB659CF}" type="presParOf" srcId="{CF8BD06A-37F8-4001-914B-6A1C2908435C}" destId="{90B533F0-5623-4B1D-9FDA-F4F39F8A5E88}" srcOrd="2" destOrd="0" presId="urn:microsoft.com/office/officeart/2005/8/layout/arrow2"/>
    <dgm:cxn modelId="{9663C7BB-FC8A-4FFE-8848-6333EA72D6EC}" type="presParOf" srcId="{CF8BD06A-37F8-4001-914B-6A1C2908435C}" destId="{F4FB0A44-3531-4433-9916-14184C70EEBB}" srcOrd="3" destOrd="0" presId="urn:microsoft.com/office/officeart/2005/8/layout/arrow2"/>
    <dgm:cxn modelId="{C08C6BBE-5DC9-456E-9CEA-0207F27B53BB}" type="presParOf" srcId="{CF8BD06A-37F8-4001-914B-6A1C2908435C}" destId="{013A220D-2B6D-4FB2-831D-5FE31D298763}" srcOrd="4" destOrd="0" presId="urn:microsoft.com/office/officeart/2005/8/layout/arrow2"/>
    <dgm:cxn modelId="{2E388CA1-9932-4DD4-AF9E-AF520AEC7CFB}" type="presParOf" srcId="{CF8BD06A-37F8-4001-914B-6A1C2908435C}" destId="{5BDFF806-ED19-47EB-BA46-2DF34E9B203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1425E-202D-444B-9195-24D1DEEE7621}">
      <dsp:nvSpPr>
        <dsp:cNvPr id="0" name=""/>
        <dsp:cNvSpPr/>
      </dsp:nvSpPr>
      <dsp:spPr>
        <a:xfrm>
          <a:off x="160523" y="0"/>
          <a:ext cx="5688774" cy="355548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1C937-2AEB-4DD8-B35A-9A54EC19B42C}">
      <dsp:nvSpPr>
        <dsp:cNvPr id="0" name=""/>
        <dsp:cNvSpPr/>
      </dsp:nvSpPr>
      <dsp:spPr>
        <a:xfrm>
          <a:off x="882997" y="2453995"/>
          <a:ext cx="147908" cy="147908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8D400-6CCF-4C58-924C-F32E382C597F}">
      <dsp:nvSpPr>
        <dsp:cNvPr id="0" name=""/>
        <dsp:cNvSpPr/>
      </dsp:nvSpPr>
      <dsp:spPr>
        <a:xfrm>
          <a:off x="956951" y="2527949"/>
          <a:ext cx="1325484" cy="10275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373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/>
              <a:cs typeface="Times New Roman"/>
            </a:rPr>
            <a:t>Относительная ссылка</a:t>
          </a:r>
          <a:endParaRPr lang="ru-RU" sz="1400" kern="1200"/>
        </a:p>
      </dsp:txBody>
      <dsp:txXfrm>
        <a:off x="956951" y="2527949"/>
        <a:ext cx="1325484" cy="1027534"/>
      </dsp:txXfrm>
    </dsp:sp>
    <dsp:sp modelId="{90B533F0-5623-4B1D-9FDA-F4F39F8A5E88}">
      <dsp:nvSpPr>
        <dsp:cNvPr id="0" name=""/>
        <dsp:cNvSpPr/>
      </dsp:nvSpPr>
      <dsp:spPr>
        <a:xfrm>
          <a:off x="2188571" y="1487614"/>
          <a:ext cx="267372" cy="267372"/>
        </a:xfrm>
        <a:prstGeom prst="ellipse">
          <a:avLst/>
        </a:prstGeom>
        <a:solidFill>
          <a:schemeClr val="accent1">
            <a:shade val="50000"/>
            <a:hueOff val="-116621"/>
            <a:satOff val="-36769"/>
            <a:lumOff val="339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B0A44-3531-4433-9916-14184C70EEBB}">
      <dsp:nvSpPr>
        <dsp:cNvPr id="0" name=""/>
        <dsp:cNvSpPr/>
      </dsp:nvSpPr>
      <dsp:spPr>
        <a:xfrm>
          <a:off x="2322257" y="1621300"/>
          <a:ext cx="1365305" cy="19341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675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/>
              <a:cs typeface="Times New Roman"/>
            </a:rPr>
            <a:t>Абсолютные ссылки</a:t>
          </a:r>
          <a:endParaRPr lang="ru-RU" sz="1400" kern="1200"/>
        </a:p>
      </dsp:txBody>
      <dsp:txXfrm>
        <a:off x="2322257" y="1621300"/>
        <a:ext cx="1365305" cy="1934183"/>
      </dsp:txXfrm>
    </dsp:sp>
    <dsp:sp modelId="{013A220D-2B6D-4FB2-831D-5FE31D298763}">
      <dsp:nvSpPr>
        <dsp:cNvPr id="0" name=""/>
        <dsp:cNvSpPr/>
      </dsp:nvSpPr>
      <dsp:spPr>
        <a:xfrm>
          <a:off x="3758673" y="899537"/>
          <a:ext cx="369770" cy="369770"/>
        </a:xfrm>
        <a:prstGeom prst="ellipse">
          <a:avLst/>
        </a:prstGeom>
        <a:solidFill>
          <a:schemeClr val="accent1">
            <a:shade val="50000"/>
            <a:hueOff val="-116621"/>
            <a:satOff val="-36769"/>
            <a:lumOff val="339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FF806-ED19-47EB-BA46-2DF34E9B2032}">
      <dsp:nvSpPr>
        <dsp:cNvPr id="0" name=""/>
        <dsp:cNvSpPr/>
      </dsp:nvSpPr>
      <dsp:spPr>
        <a:xfrm>
          <a:off x="3943558" y="1084422"/>
          <a:ext cx="1365305" cy="2471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934" tIns="0" rIns="0" bIns="0" numCol="1" spcCol="1270" anchor="t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latin typeface="Times New Roman"/>
              <a:cs typeface="Times New Roman"/>
            </a:rPr>
            <a:t>Смешанные ссылки</a:t>
          </a:r>
          <a:endParaRPr lang="ru-RU" sz="1400" kern="1200"/>
        </a:p>
      </dsp:txBody>
      <dsp:txXfrm>
        <a:off x="3943558" y="1084422"/>
        <a:ext cx="1365305" cy="2471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82B951-AFFF-3499-FDE3-02A7F0BD15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5896A-FCE2-110F-B202-A8E435372D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69F83-204D-4778-AAD0-A0F851A3AEEE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BFBA0-47AD-543A-6AE4-769D8F86580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FC355-FEF6-ED8F-8D0E-F362E204A0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69D59-B021-49CB-887D-52B8FEE1C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6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E3C21-C3CB-4B8D-9033-56C1B3CE75FA}" type="datetimeFigureOut">
              <a:rPr lang="en-US" smtClean="0"/>
              <a:t>9/23/2025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32C3C-A191-48C2-A7E8-9C96AF841A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94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04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8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9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93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57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8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55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53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32C3C-A191-48C2-A7E8-9C96AF841A7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7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ECDFC6B-0742-962E-44A1-19C9C173B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848" y="425303"/>
            <a:ext cx="11305217" cy="6007394"/>
          </a:xfrm>
          <a:prstGeom prst="rect">
            <a:avLst/>
          </a:prstGeom>
          <a:effectLst/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33046"/>
            <a:ext cx="10571998" cy="3366198"/>
          </a:xfrm>
          <a:ln>
            <a:noFill/>
          </a:ln>
          <a:effectLst/>
        </p:spPr>
        <p:txBody>
          <a:bodyPr/>
          <a:lstStyle>
            <a:lvl1pPr algn="ctr">
              <a:defRPr sz="7200" b="1" spc="-30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3698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12B799F-04B8-4A62-EB7D-F17311231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56500" y="0"/>
            <a:ext cx="46355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310BE-5861-E73D-5979-D11A97151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270" y="487680"/>
            <a:ext cx="6482080" cy="59029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2F5E6-EC22-5E10-94FB-5E546A7B9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95630" y="477518"/>
            <a:ext cx="6482079" cy="591312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6952" y="477518"/>
            <a:ext cx="3829465" cy="2693887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14BBA88A-FAA8-CE13-2A76-BF8B014AE343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952500" y="909638"/>
            <a:ext cx="5578475" cy="5038725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36953" y="3449781"/>
            <a:ext cx="3829465" cy="2940860"/>
          </a:xfrm>
          <a:effectLst/>
        </p:spPr>
        <p:txBody>
          <a:bodyPr anchor="t"/>
          <a:lstStyle>
            <a:lvl1pPr marL="2857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81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76A3-24B8-086B-739F-2B3DCE8B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6EFAA-0851-646A-8758-C202439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373" y="571501"/>
            <a:ext cx="11139054" cy="1028699"/>
          </a:xfrm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E10735F5-6B7D-348D-AC70-8BC10CB5F70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60550"/>
            <a:ext cx="10515600" cy="419893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912634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DAFCA1-BDD9-1108-8F95-E3FC1A793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0"/>
            <a:ext cx="11532896" cy="6858000"/>
            <a:chOff x="659106" y="0"/>
            <a:chExt cx="11532896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BFDB24-6BE4-2FC0-F772-DC1DE926E485}"/>
                </a:ext>
              </a:extLst>
            </p:cNvPr>
            <p:cNvSpPr/>
            <p:nvPr/>
          </p:nvSpPr>
          <p:spPr>
            <a:xfrm>
              <a:off x="5995086" y="0"/>
              <a:ext cx="6196916" cy="6858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254000" dist="508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31EABEA-AB8A-5E4C-A6DD-8F32B70E9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-1353" t="-388" r="-1" b="-254"/>
            <a:stretch/>
          </p:blipFill>
          <p:spPr>
            <a:xfrm flipH="1">
              <a:off x="659106" y="1956391"/>
              <a:ext cx="4878094" cy="27804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279AAC-0D81-D3CD-3F0F-E8CEE0F56D43}"/>
                </a:ext>
              </a:extLst>
            </p:cNvPr>
            <p:cNvSpPr/>
            <p:nvPr/>
          </p:nvSpPr>
          <p:spPr>
            <a:xfrm>
              <a:off x="1328303" y="776532"/>
              <a:ext cx="3434316" cy="501821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542" y="132080"/>
            <a:ext cx="4928894" cy="6507711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0720B2D-C199-57FA-9453-DBFB607BA9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29500" y="992188"/>
            <a:ext cx="3425825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5985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1222B-29F6-BF2A-09DE-82F659638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35F993-EADB-1C5A-7158-41E510B70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12E34E-DBAF-BA5D-15D9-E69A05535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1889759"/>
            <a:ext cx="11424920" cy="45429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571499"/>
            <a:ext cx="11118274" cy="1154114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BF6A552-CE6A-3977-8507-74A1C4C4B5A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41667" y="2461056"/>
            <a:ext cx="3626424" cy="3721535"/>
          </a:xfrm>
          <a:effectLst/>
        </p:spPr>
        <p:txBody>
          <a:bodyPr anchor="t">
            <a:normAutofit/>
          </a:bodyPr>
          <a:lstStyle>
            <a:lvl1pPr marL="285750" indent="-28575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20000"/>
              </a:lnSpc>
              <a:spcAft>
                <a:spcPts val="120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12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4C80689F-A123-F6D7-2AA8-9166317EF42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995282" y="2440275"/>
            <a:ext cx="5164553" cy="3721534"/>
          </a:xfrm>
          <a:effectLst/>
        </p:spPr>
        <p:txBody>
          <a:bodyPr anchor="t">
            <a:normAutofit/>
          </a:bodyPr>
          <a:lstStyle>
            <a:lvl1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347472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202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4DCF8-BA15-AB79-2D14-040F5A063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22DD7-291D-E347-8A4C-07E31E681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2299" y="-2231063"/>
            <a:ext cx="6007395" cy="11320129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660" y="1017858"/>
            <a:ext cx="10650681" cy="2719255"/>
          </a:xfrm>
          <a:noFill/>
          <a:effectLst/>
        </p:spPr>
        <p:txBody>
          <a:bodyPr anchor="b"/>
          <a:lstStyle>
            <a:lvl1pPr algn="ctr">
              <a:defRPr sz="7200" spc="-30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660" y="4042066"/>
            <a:ext cx="10650681" cy="2296843"/>
          </a:xfrm>
          <a:effectLst/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7250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ADBC817-DA57-A518-5544-0D3B819C7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873FFF3-C7B6-C678-1B03-17FBD0D5A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174" y="425303"/>
            <a:ext cx="5379242" cy="598343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217" y="924167"/>
            <a:ext cx="4383156" cy="5009322"/>
          </a:xfrm>
          <a:solidFill>
            <a:schemeClr val="accent1">
              <a:lumMod val="50000"/>
            </a:schemeClr>
          </a:solidFill>
          <a:effectLst>
            <a:outerShdw blurRad="254000" dist="50800" dir="2700000" algn="ctr" rotWithShape="0">
              <a:prstClr val="black">
                <a:alpha val="25000"/>
              </a:prstClr>
            </a:outerShdw>
          </a:effectLst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0FE23B-34E3-BAAF-E01D-BE221B4A94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924512"/>
            <a:ext cx="4750904" cy="5008977"/>
          </a:xfrm>
        </p:spPr>
        <p:txBody>
          <a:bodyPr/>
          <a:lstStyle>
            <a:lvl1pPr marL="0" indent="0">
              <a:buNone/>
              <a:defRPr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 marL="2000250" indent="-1714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05E210-05B5-5EA1-C778-30BB3A494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9987"/>
            <a:ext cx="11320130" cy="601802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92193-1165-3487-6FB9-133CB518C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90924" y="-2235006"/>
            <a:ext cx="6010147" cy="1132013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1741064"/>
            <a:ext cx="10571998" cy="1928264"/>
          </a:xfrm>
          <a:ln>
            <a:noFill/>
          </a:ln>
          <a:effectLst/>
        </p:spPr>
        <p:txBody>
          <a:bodyPr/>
          <a:lstStyle>
            <a:lvl1pPr algn="ctr">
              <a:defRPr sz="3600" spc="0" baseline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0" y="3694102"/>
            <a:ext cx="10572000" cy="896468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8000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1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05615-9FD2-EBB3-89AB-555B373EB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23955" y="414670"/>
            <a:ext cx="7132110" cy="60180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B638DB-3E00-7F4B-D4B7-9D7F09056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0459" y="420624"/>
            <a:ext cx="4183496" cy="60167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EED07-CDD5-9244-28FA-5195E6795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35934" y="422551"/>
            <a:ext cx="4183495" cy="60101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717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5AB4E8D-8B32-8B00-8152-856C592BAB3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46793" y="924340"/>
            <a:ext cx="5684373" cy="5009322"/>
          </a:xfrm>
          <a:effectLst/>
        </p:spPr>
        <p:txBody>
          <a:bodyPr lIns="0" rIns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 marL="4572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2pPr>
            <a:lvl3pPr marL="9144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3pPr>
            <a:lvl4pPr marL="13716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4pPr>
            <a:lvl5pPr marL="1828800" indent="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7692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4A700F-42CA-D7A9-D709-C0017521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5935" y="414670"/>
            <a:ext cx="11320130" cy="6018027"/>
          </a:xfrm>
          <a:prstGeom prst="rect">
            <a:avLst/>
          </a:prstGeom>
          <a:solidFill>
            <a:srgbClr val="F9E0B9"/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1DA139-D8FD-A752-758D-4F836DFB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53" t="-388" r="-1" b="-254"/>
          <a:stretch/>
        </p:blipFill>
        <p:spPr>
          <a:xfrm rot="16200000" flipH="1">
            <a:off x="210940" y="1589892"/>
            <a:ext cx="5245922" cy="366758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5516" y="1433219"/>
            <a:ext cx="5695102" cy="2092049"/>
          </a:xfrm>
          <a:noFill/>
          <a:effectLst/>
        </p:spPr>
        <p:txBody>
          <a:bodyPr anchor="b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6F37D4-7152-EA75-8D7D-D8F7D6DD9C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0099" y="1974707"/>
            <a:ext cx="2907792" cy="2907792"/>
          </a:xfrm>
          <a:solidFill>
            <a:srgbClr val="F9E0B9"/>
          </a:solidFill>
          <a:effectLst/>
        </p:spPr>
        <p:txBody>
          <a:bodyPr anchor="t"/>
          <a:lstStyle>
            <a:lvl1pPr marL="0" indent="0" algn="ctr"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AFBE5B12-0D10-DA99-093A-2C4FB738B21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496789" y="3525268"/>
            <a:ext cx="5683829" cy="2595429"/>
          </a:xfrm>
          <a:effectLst/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algn="ctr">
              <a:buClr>
                <a:schemeClr val="accent1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95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1D7C89-8451-1944-C2B3-53AADAC9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15EB-5194-C74B-F881-D3DCBE854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633845"/>
            <a:ext cx="3990110" cy="219248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5614EF-4CFA-2D69-0F78-9D7409E233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7423" y="3174531"/>
            <a:ext cx="3772622" cy="3122360"/>
          </a:xfrm>
          <a:effectLst/>
        </p:spPr>
        <p:txBody>
          <a:bodyPr rIns="274320" anchor="t"/>
          <a:lstStyle>
            <a:lvl1pPr marL="283464" indent="-28346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37732" y="946205"/>
            <a:ext cx="5971020" cy="5161655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164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3E625C-F0A4-564D-CEE2-6B3595CEB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61889" y="0"/>
            <a:ext cx="6230111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445" y="157637"/>
            <a:ext cx="4851694" cy="2190705"/>
          </a:xfrm>
          <a:noFill/>
          <a:effectLst/>
        </p:spPr>
        <p:txBody>
          <a:bodyPr anchor="b"/>
          <a:lstStyle>
            <a:lvl1pPr algn="l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D8C78-00C3-F3D7-17C3-F1667E463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0999" y="422551"/>
            <a:ext cx="5124893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13E61FD-F54A-5F86-FCED-3BD4C8AA4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353" t="-388" r="-1" b="-254"/>
          <a:stretch/>
        </p:blipFill>
        <p:spPr>
          <a:xfrm flipH="1">
            <a:off x="659106" y="3429000"/>
            <a:ext cx="4589830" cy="2780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F0290F-2D31-F9FB-AD35-B76947AF1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6863" y="776532"/>
            <a:ext cx="3434316" cy="501821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347A5B6-0F99-C044-C209-F3190EEFA3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6663" y="776288"/>
            <a:ext cx="3433762" cy="5018087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0E96890F-0832-5087-193F-70CF33DEE0A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592615" y="2505979"/>
            <a:ext cx="4837385" cy="3926717"/>
          </a:xfrm>
          <a:effectLst/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742950" indent="-28575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 marL="11430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 marL="16002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2057400" indent="-228600">
              <a:lnSpc>
                <a:spcPct val="150000"/>
              </a:lnSpc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6681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4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DB3CB-355C-968A-7F5F-71E03504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1D7C89-8451-1944-C2B3-53AADAC99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678" y="422551"/>
            <a:ext cx="4223822" cy="60101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6B15EB-5194-C74B-F881-D3DCBE854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5499" y="422551"/>
            <a:ext cx="7144823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935" y="924339"/>
            <a:ext cx="3990110" cy="5009322"/>
          </a:xfrm>
          <a:noFill/>
          <a:effectLst/>
        </p:spPr>
        <p:txBody>
          <a:bodyPr anchor="ctr"/>
          <a:lstStyle>
            <a:lvl1pPr algn="ctr">
              <a:defRPr sz="3600" spc="0" baseline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D6637B-A7C5-34FF-5B51-32392DAEABB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153836" y="1371602"/>
            <a:ext cx="6177309" cy="1953489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87279F-936E-0F41-B533-7990D668D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53836" y="3446156"/>
            <a:ext cx="6177309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D03AA1-6D53-FEB1-9B22-57C1066DA33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53836" y="3745924"/>
            <a:ext cx="6177309" cy="2238918"/>
          </a:xfrm>
          <a:effectLst/>
        </p:spPr>
        <p:txBody>
          <a:bodyPr anchor="t"/>
          <a:lstStyle>
            <a:lvl1pPr marL="283464" indent="-283464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37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176A3-24B8-086B-739F-2B3DCE8BE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6999" y="-2654300"/>
            <a:ext cx="6858000" cy="1216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96EFAA-0851-646A-8758-C20243901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0" y="422551"/>
            <a:ext cx="11424920" cy="601014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254000" dist="50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997EA3E-49E5-518D-63DB-0BD43D3AC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0001" y="685800"/>
            <a:ext cx="10571998" cy="2983528"/>
          </a:xfrm>
          <a:effectLst/>
        </p:spPr>
        <p:txBody>
          <a:bodyPr/>
          <a:lstStyle>
            <a:lvl1pPr algn="ctr">
              <a:defRPr sz="3600" spc="0" baseline="0">
                <a:solidFill>
                  <a:schemeClr val="accent4">
                    <a:lumMod val="60000"/>
                    <a:lumOff val="40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2340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6F7BD38-A805-4B2C-9BDF-D56E94387879}" type="datetime1">
              <a:rPr lang="en-US" smtClean="0"/>
              <a:t>9/23/2025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68" r:id="rId2"/>
    <p:sldLayoutId id="2147483669" r:id="rId3"/>
    <p:sldLayoutId id="2147483684" r:id="rId4"/>
    <p:sldLayoutId id="2147483672" r:id="rId5"/>
    <p:sldLayoutId id="2147483687" r:id="rId6"/>
    <p:sldLayoutId id="2147483671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8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 baseline="0">
          <a:ln>
            <a:noFill/>
          </a:ln>
          <a:solidFill>
            <a:srgbClr val="FEFEFE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762A4-2E4B-23FB-9F8B-D54C0F90A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58" y="2202402"/>
            <a:ext cx="11279570" cy="2785627"/>
          </a:xfrm>
        </p:spPr>
        <p:txBody>
          <a:bodyPr/>
          <a:lstStyle/>
          <a:p>
            <a:r>
              <a:rPr lang="ru-RU" sz="4800" dirty="0">
                <a:latin typeface="Times New Roman"/>
                <a:cs typeface="Times New Roman"/>
              </a:rPr>
              <a:t>Средства и технологии обработки числовой информации. Электронные таблицы</a:t>
            </a:r>
            <a:endParaRPr lang="en-US" sz="4800" b="0">
              <a:latin typeface="Times New Roman"/>
              <a:cs typeface="Times New Roman"/>
            </a:endParaRPr>
          </a:p>
          <a:p>
            <a:pPr algn="l"/>
            <a:endParaRPr lang="en-US" sz="1600" b="0" dirty="0">
              <a:latin typeface="Times New Roman"/>
              <a:cs typeface="Times New Roman"/>
            </a:endParaRPr>
          </a:p>
          <a:p>
            <a:pPr lvl="0"/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DC5B2-3C37-009D-BB7F-1FB04327F54D}"/>
              </a:ext>
            </a:extLst>
          </p:cNvPr>
          <p:cNvSpPr txBox="1"/>
          <p:nvPr/>
        </p:nvSpPr>
        <p:spPr>
          <a:xfrm>
            <a:off x="9015186" y="3962400"/>
            <a:ext cx="2743200" cy="20420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650"/>
              </a:lnSpc>
            </a:pP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Выполнил:  </a:t>
            </a:r>
          </a:p>
          <a:p>
            <a:pPr>
              <a:lnSpc>
                <a:spcPts val="1650"/>
              </a:lnSpc>
            </a:pP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студент 1 курса группы 113 </a:t>
            </a:r>
          </a:p>
          <a:p>
            <a:pPr>
              <a:lnSpc>
                <a:spcPts val="1650"/>
              </a:lnSpc>
            </a:pP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специальность 31.02.01 Лечебное дело </a:t>
            </a:r>
          </a:p>
          <a:p>
            <a:pPr>
              <a:lnSpc>
                <a:spcPts val="1650"/>
              </a:lnSpc>
            </a:pP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Босых Марина Денисовна </a:t>
            </a:r>
          </a:p>
          <a:p>
            <a:pPr>
              <a:lnSpc>
                <a:spcPts val="1650"/>
              </a:lnSpc>
            </a:pPr>
            <a:endParaRPr lang="ru-RU" sz="1600" dirty="0">
              <a:solidFill>
                <a:srgbClr val="F9E0B9"/>
              </a:solidFill>
              <a:latin typeface="Times New Roman"/>
              <a:cs typeface="Times New Roman"/>
            </a:endParaRPr>
          </a:p>
          <a:p>
            <a:pPr>
              <a:lnSpc>
                <a:spcPts val="1650"/>
              </a:lnSpc>
            </a:pP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Проверил:  </a:t>
            </a:r>
          </a:p>
          <a:p>
            <a:pPr>
              <a:lnSpc>
                <a:spcPts val="1650"/>
              </a:lnSpc>
            </a:pP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преподаватель </a:t>
            </a:r>
            <a:r>
              <a:rPr lang="ru-RU" sz="1600" err="1">
                <a:solidFill>
                  <a:srgbClr val="F9E0B9"/>
                </a:solidFill>
                <a:latin typeface="Times New Roman"/>
                <a:cs typeface="Times New Roman"/>
              </a:rPr>
              <a:t>Игай</a:t>
            </a:r>
            <a:r>
              <a:rPr lang="ru-RU" sz="1600" dirty="0">
                <a:solidFill>
                  <a:srgbClr val="F9E0B9"/>
                </a:solidFill>
                <a:latin typeface="Times New Roman"/>
                <a:cs typeface="Times New Roman"/>
              </a:rPr>
              <a:t> Светлана Юрьевна </a:t>
            </a:r>
          </a:p>
        </p:txBody>
      </p:sp>
    </p:spTree>
    <p:extLst>
      <p:ext uri="{BB962C8B-B14F-4D97-AF65-F5344CB8AC3E}">
        <p14:creationId xmlns:p14="http://schemas.microsoft.com/office/powerpoint/2010/main" val="431835888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376E03-D196-CF26-D28F-A25BF550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412" y="601947"/>
            <a:ext cx="5358635" cy="1567555"/>
          </a:xfrm>
        </p:spPr>
        <p:txBody>
          <a:bodyPr/>
          <a:lstStyle/>
          <a:p>
            <a:r>
              <a:rPr lang="ru-RU" sz="1600" b="0" dirty="0">
                <a:solidFill>
                  <a:srgbClr val="0F4C49"/>
                </a:solidFill>
                <a:latin typeface="Times New Roman"/>
                <a:cs typeface="Times New Roman"/>
              </a:rPr>
              <a:t>В контексте электронных таблиц выделяют три основных типа ссылок на ячейки: относительные, абсолютные и смешанные. Их функциональное различие проявляется в процессе копирования формулы из активной ячейки в целевую, определяя, как именно будут адаптироваться ссылки на ячейки.</a:t>
            </a:r>
            <a:endParaRPr lang="ru-RU" sz="1600">
              <a:solidFill>
                <a:srgbClr val="0F4C49"/>
              </a:solidFill>
            </a:endParaRP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BDD1C855-D559-8974-020C-29C565DC742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94767858"/>
              </p:ext>
            </p:extLst>
          </p:nvPr>
        </p:nvGraphicFramePr>
        <p:xfrm>
          <a:off x="5170942" y="2565916"/>
          <a:ext cx="6009821" cy="35554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95CD85F-F8DA-60C5-0CCA-D2661902F961}"/>
              </a:ext>
            </a:extLst>
          </p:cNvPr>
          <p:cNvSpPr txBox="1"/>
          <p:nvPr/>
        </p:nvSpPr>
        <p:spPr>
          <a:xfrm>
            <a:off x="1543792" y="2167247"/>
            <a:ext cx="2533402" cy="2335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B1A0C-7B7C-FE2E-07F1-5858EE340292}"/>
              </a:ext>
            </a:extLst>
          </p:cNvPr>
          <p:cNvSpPr txBox="1"/>
          <p:nvPr/>
        </p:nvSpPr>
        <p:spPr>
          <a:xfrm>
            <a:off x="1543791" y="2276103"/>
            <a:ext cx="2533402" cy="1569660"/>
          </a:xfrm>
          <a:prstGeom prst="rect">
            <a:avLst/>
          </a:prstGeom>
          <a:solidFill>
            <a:srgbClr val="00635D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4800" b="0" i="0" dirty="0">
                <a:solidFill>
                  <a:srgbClr val="F9E0B9"/>
                </a:solidFill>
                <a:latin typeface="Times New Roman"/>
                <a:ea typeface="Times New Roman"/>
                <a:cs typeface="Times New Roman"/>
              </a:rPr>
              <a:t>2.3Типы ссылок </a:t>
            </a:r>
            <a:endParaRPr lang="ru-RU" sz="4800">
              <a:solidFill>
                <a:srgbClr val="F9E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992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78FE-4E52-CB6F-B6FE-30E58961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0" dirty="0">
                <a:solidFill>
                  <a:srgbClr val="F9E0B9"/>
                </a:solidFill>
                <a:latin typeface="Times New Roman"/>
                <a:cs typeface="Times New Roman"/>
              </a:rPr>
              <a:t>2.4 Применение операторов в формулах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428B9A-F7F4-62F9-CA4D-F0A6BC26FD2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23339" y="449328"/>
            <a:ext cx="4724451" cy="20971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F4C49"/>
                </a:solidFill>
                <a:latin typeface="Times New Roman"/>
                <a:cs typeface="Times New Roman"/>
              </a:rPr>
              <a:t>Классификация операторов включает:</a:t>
            </a:r>
            <a:endParaRPr lang="ru-RU" sz="2000" dirty="0">
              <a:solidFill>
                <a:srgbClr val="0F4C4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01863-56A5-1435-CABE-962CE22EFFDF}"/>
              </a:ext>
            </a:extLst>
          </p:cNvPr>
          <p:cNvSpPr txBox="1"/>
          <p:nvPr/>
        </p:nvSpPr>
        <p:spPr>
          <a:xfrm>
            <a:off x="4665023" y="845127"/>
            <a:ext cx="2852057" cy="39192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ru-RU" sz="1200" b="1" dirty="0">
                <a:solidFill>
                  <a:srgbClr val="F9E0B9"/>
                </a:solidFill>
                <a:highlight>
                  <a:srgbClr val="073D3A"/>
                </a:highlight>
                <a:latin typeface="WordVisi_MSFontService"/>
              </a:rPr>
              <a:t>1.Арифметические</a:t>
            </a:r>
            <a:r>
              <a:rPr lang="ru-RU" sz="1200" b="1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Служат для выполнения базовых математических операций, таких как сложение, вычитание, умножение, деление. Некоторые примеры: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Сложение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+ B1 (сложение значений в ячейках A1 и B1).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Вычитание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=A1 - B1 (вычитание значения B1 из A1).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Умножение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* B1 (умножение значений A1 и B1).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Деление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/ B1 (деление значения A1 на значение B1).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D13FE2-9E17-8801-BD51-BBA1ED22CC3E}"/>
              </a:ext>
            </a:extLst>
          </p:cNvPr>
          <p:cNvSpPr txBox="1"/>
          <p:nvPr/>
        </p:nvSpPr>
        <p:spPr>
          <a:xfrm>
            <a:off x="7287491" y="845127"/>
            <a:ext cx="2743200" cy="27462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ru-RU" sz="1200" b="1" dirty="0">
                <a:solidFill>
                  <a:srgbClr val="F9E0B9"/>
                </a:solidFill>
                <a:highlight>
                  <a:srgbClr val="073D3A"/>
                </a:highlight>
                <a:latin typeface="WordVisi_MSFontService"/>
              </a:rPr>
              <a:t>2.Сравнения</a:t>
            </a:r>
            <a:r>
              <a:rPr lang="ru-RU" sz="1200" b="1" dirty="0">
                <a:solidFill>
                  <a:srgbClr val="F9E0B9"/>
                </a:solidFill>
                <a:highlight>
                  <a:srgbClr val="073D3A"/>
                </a:highlight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Позволяют сравнивать два значения, результатом является логическое значение </a:t>
            </a: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ИСТИНА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или </a:t>
            </a: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ЛОЖЬ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. Некоторые примеры: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Равно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= B1.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Не равно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&lt;&gt; B1.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Больше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&gt; B1.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b="1" dirty="0">
                <a:solidFill>
                  <a:srgbClr val="0F4C49"/>
                </a:solidFill>
                <a:latin typeface="WordVisi_MSFontService"/>
              </a:rPr>
              <a:t>Меньше</a:t>
            </a:r>
            <a:r>
              <a:rPr lang="ru-RU" sz="1200" dirty="0">
                <a:solidFill>
                  <a:srgbClr val="0F4C49"/>
                </a:solidFill>
                <a:latin typeface="WordVisi_MSFontService"/>
              </a:rPr>
              <a:t> — =A1 &lt; B1.</a:t>
            </a:r>
            <a:r>
              <a:rPr lang="ru-RU" sz="1200" dirty="0">
                <a:solidFill>
                  <a:srgbClr val="0F4C49"/>
                </a:solidFill>
                <a:latin typeface="WordVisiPilcrow_MSFontService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EBE3D-9B57-6C21-8937-5F7E2D67B2D3}"/>
              </a:ext>
            </a:extLst>
          </p:cNvPr>
          <p:cNvSpPr txBox="1"/>
          <p:nvPr/>
        </p:nvSpPr>
        <p:spPr>
          <a:xfrm>
            <a:off x="9045038" y="2028701"/>
            <a:ext cx="2553194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b="1" dirty="0">
                <a:solidFill>
                  <a:srgbClr val="F9E0B9"/>
                </a:solidFill>
                <a:highlight>
                  <a:srgbClr val="073D3A"/>
                </a:highlight>
                <a:latin typeface="Times New Roman"/>
                <a:cs typeface="Times New Roman"/>
              </a:rPr>
              <a:t>3.Логические</a:t>
            </a:r>
          </a:p>
          <a:p>
            <a:r>
              <a:rPr lang="ru-RU" sz="1100" dirty="0">
                <a:solidFill>
                  <a:srgbClr val="0F4C49"/>
                </a:solidFill>
                <a:latin typeface="Times New Roman"/>
                <a:cs typeface="Times New Roman"/>
              </a:rPr>
              <a:t>Используются для проверки условий, результатом проверки всегда будет либо ИСТИНА, либо ЛОЖЬ. Некоторые примеры: </a:t>
            </a:r>
          </a:p>
          <a:p>
            <a:r>
              <a:rPr lang="ru-RU" sz="1100" b="1" dirty="0">
                <a:solidFill>
                  <a:srgbClr val="0F4C49"/>
                </a:solidFill>
                <a:latin typeface="Times New Roman"/>
                <a:cs typeface="Times New Roman"/>
              </a:rPr>
              <a:t>И (AND)</a:t>
            </a:r>
            <a:r>
              <a:rPr lang="ru-RU" sz="1100" dirty="0">
                <a:solidFill>
                  <a:srgbClr val="0F4C49"/>
                </a:solidFill>
                <a:latin typeface="Times New Roman"/>
                <a:cs typeface="Times New Roman"/>
              </a:rPr>
              <a:t> — проверяет сразу несколько условий, возвращает ИСТИНА только тогда, когда все условия выполняются одновременно.</a:t>
            </a:r>
          </a:p>
          <a:p>
            <a:r>
              <a:rPr lang="ru-RU" sz="1100" b="1" dirty="0">
                <a:solidFill>
                  <a:srgbClr val="0F4C49"/>
                </a:solidFill>
                <a:latin typeface="Times New Roman"/>
                <a:cs typeface="Times New Roman"/>
              </a:rPr>
              <a:t>ИЛИ (OR)</a:t>
            </a:r>
            <a:r>
              <a:rPr lang="ru-RU" sz="1100" dirty="0">
                <a:solidFill>
                  <a:srgbClr val="0F4C49"/>
                </a:solidFill>
                <a:latin typeface="Times New Roman"/>
                <a:cs typeface="Times New Roman"/>
              </a:rPr>
              <a:t> — возвращает ИСТИНА, если хотя бы одно из условий выполняется.</a:t>
            </a:r>
          </a:p>
          <a:p>
            <a:r>
              <a:rPr lang="ru-RU" sz="1100" b="1" dirty="0">
                <a:solidFill>
                  <a:srgbClr val="0F4C49"/>
                </a:solidFill>
                <a:latin typeface="Times New Roman"/>
                <a:cs typeface="Times New Roman"/>
              </a:rPr>
              <a:t>НЕ (NOT)</a:t>
            </a:r>
            <a:r>
              <a:rPr lang="ru-RU" sz="1100" dirty="0">
                <a:solidFill>
                  <a:srgbClr val="0F4C49"/>
                </a:solidFill>
                <a:latin typeface="Times New Roman"/>
                <a:cs typeface="Times New Roman"/>
              </a:rPr>
              <a:t> — меняет логическое значение на противоположное: ИСТИНА становится ЛОЖЬ, и наоборот.</a:t>
            </a:r>
          </a:p>
          <a:p>
            <a:endParaRPr lang="ru-RU" sz="1100" dirty="0">
              <a:solidFill>
                <a:srgbClr val="0F4C49"/>
              </a:solidFill>
              <a:latin typeface="Times New Roman"/>
              <a:cs typeface="Times New Roman"/>
            </a:endParaRPr>
          </a:p>
          <a:p>
            <a:pPr algn="l"/>
            <a:endParaRPr lang="ru-RU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5BF68-81D5-91E4-1AF6-2A14A618B858}"/>
              </a:ext>
            </a:extLst>
          </p:cNvPr>
          <p:cNvSpPr txBox="1"/>
          <p:nvPr/>
        </p:nvSpPr>
        <p:spPr>
          <a:xfrm>
            <a:off x="6179127" y="4417621"/>
            <a:ext cx="4514602" cy="19572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ru-RU" sz="1200" b="1" dirty="0">
                <a:solidFill>
                  <a:srgbClr val="F9E0B9"/>
                </a:solidFill>
                <a:highlight>
                  <a:srgbClr val="063D3A"/>
                </a:highlight>
                <a:latin typeface="WordVisi_MSFontService"/>
              </a:rPr>
              <a:t>4.Текстовые</a:t>
            </a:r>
            <a:r>
              <a:rPr lang="ru-RU" sz="1200" b="1" dirty="0">
                <a:solidFill>
                  <a:srgbClr val="073D3A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2269"/>
              </a:lnSpc>
            </a:pPr>
            <a:r>
              <a:rPr lang="ru-RU" sz="1200" dirty="0">
                <a:solidFill>
                  <a:srgbClr val="073D3A"/>
                </a:solidFill>
                <a:latin typeface="WordVisi_MSFontService"/>
              </a:rPr>
              <a:t>Используются для работы с текстовыми значениями в ячейках, например, для объединения строк. Например:</a:t>
            </a:r>
            <a:r>
              <a:rPr lang="ru-RU" sz="1200" dirty="0">
                <a:solidFill>
                  <a:srgbClr val="073D3A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1856"/>
              </a:lnSpc>
            </a:pPr>
            <a:r>
              <a:rPr lang="ru-RU" sz="1200" b="1" dirty="0">
                <a:solidFill>
                  <a:srgbClr val="073D3A"/>
                </a:solidFill>
                <a:latin typeface="WordVisi_MSFontService"/>
              </a:rPr>
              <a:t>Оператор конкатенации (&amp;)</a:t>
            </a:r>
            <a:r>
              <a:rPr lang="ru-RU" sz="1200" dirty="0">
                <a:solidFill>
                  <a:srgbClr val="073D3A"/>
                </a:solidFill>
                <a:latin typeface="WordVisi_MSFontService"/>
              </a:rPr>
              <a:t> — соединяет («склеивает») текстовые строки. Пример: ячейка A1 содержит значение «</a:t>
            </a:r>
            <a:r>
              <a:rPr lang="ru-RU" sz="1200" err="1">
                <a:solidFill>
                  <a:srgbClr val="073D3A"/>
                </a:solidFill>
                <a:latin typeface="WordVisi_MSFontService"/>
              </a:rPr>
              <a:t>Skill</a:t>
            </a:r>
            <a:r>
              <a:rPr lang="ru-RU" sz="1200" dirty="0">
                <a:solidFill>
                  <a:srgbClr val="073D3A"/>
                </a:solidFill>
                <a:latin typeface="WordVisi_MSFontService"/>
              </a:rPr>
              <a:t>», ячейка B1 — «Factory», результат формулы =A1 &amp; B1 — соединённая строка «</a:t>
            </a:r>
            <a:r>
              <a:rPr lang="ru-RU" sz="1200" err="1">
                <a:solidFill>
                  <a:srgbClr val="073D3A"/>
                </a:solidFill>
                <a:latin typeface="WordVisi_MSFontService"/>
              </a:rPr>
              <a:t>SkillFactory</a:t>
            </a:r>
            <a:r>
              <a:rPr lang="ru-RU" sz="1200" dirty="0">
                <a:solidFill>
                  <a:srgbClr val="073D3A"/>
                </a:solidFill>
                <a:latin typeface="WordVisi_MSFontService"/>
              </a:rPr>
              <a:t>».</a:t>
            </a:r>
            <a:r>
              <a:rPr lang="ru-RU" sz="1200" dirty="0">
                <a:solidFill>
                  <a:srgbClr val="333333"/>
                </a:solidFill>
                <a:latin typeface="WordVisiPilcrow_MSFontServic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8144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23539-43BD-C346-C4D9-BF69FAECF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Times New Roman"/>
                <a:cs typeface="Times New Roman"/>
              </a:rPr>
              <a:t>3.АКТИВНАЯ ЯЧЕЙКА И ЕЕ РЕЖИМЫ РАБОТЫ</a:t>
            </a:r>
            <a:endParaRPr lang="ru-RU" sz="4400" b="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041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883EE-D254-37E3-1ED2-93BDD82AF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74CEA7-3394-B25B-0EC3-E9FFF1F10B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Активная ячейка</a:t>
            </a:r>
            <a:r>
              <a:rPr lang="ru-RU" sz="1400" dirty="0">
                <a:solidFill>
                  <a:srgbClr val="F9E0B9"/>
                </a:solidFill>
                <a:latin typeface="Times New Roman"/>
                <a:cs typeface="Times New Roman"/>
              </a:rPr>
              <a:t> – это та, с которой пользователь взаимодействует в данный момент, вводя или изменяя данные и формулы. Ее адрес виден в поле имени. Активная ячейка может работать в трех основных режимах.</a:t>
            </a:r>
          </a:p>
          <a:p>
            <a:r>
              <a:rPr lang="ru-RU" sz="1400" dirty="0">
                <a:solidFill>
                  <a:srgbClr val="F9E0B9"/>
                </a:solidFill>
                <a:latin typeface="Times New Roman"/>
                <a:cs typeface="Times New Roman"/>
              </a:rPr>
              <a:t>В режиме </a:t>
            </a: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"Выделенная ячейка"</a:t>
            </a:r>
            <a:r>
              <a:rPr lang="ru-RU" sz="1400" dirty="0">
                <a:solidFill>
                  <a:srgbClr val="F9E0B9"/>
                </a:solidFill>
                <a:latin typeface="Times New Roman"/>
                <a:cs typeface="Times New Roman"/>
              </a:rPr>
              <a:t> доступны все стандартные операции редактирования и настройки. Чтобы выделить несколько ячеек, нужно провести курсором мыши с зажатой левой кнопкой по нужным ячейкам. При этом первой в выделенном диапазоне остается активная ячейка.</a:t>
            </a:r>
          </a:p>
          <a:p>
            <a:r>
              <a:rPr lang="ru-RU" sz="1400" dirty="0">
                <a:solidFill>
                  <a:srgbClr val="F9E0B9"/>
                </a:solidFill>
                <a:latin typeface="Times New Roman"/>
                <a:cs typeface="Times New Roman"/>
              </a:rPr>
              <a:t>Режим </a:t>
            </a: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"Редактирование"</a:t>
            </a:r>
            <a:r>
              <a:rPr lang="ru-RU" sz="1400" dirty="0">
                <a:solidFill>
                  <a:srgbClr val="F9E0B9"/>
                </a:solidFill>
                <a:latin typeface="Times New Roman"/>
                <a:cs typeface="Times New Roman"/>
              </a:rPr>
              <a:t> включается автоматически, когда вы начинаете вводить символы с клавиатуры или переходите в строку формул.</a:t>
            </a:r>
          </a:p>
          <a:p>
            <a:endParaRPr lang="ru-RU" dirty="0"/>
          </a:p>
        </p:txBody>
      </p:sp>
      <p:pic>
        <p:nvPicPr>
          <p:cNvPr id="4" name="Рисунок 3" descr="Изображение выглядит как текст, снимок экрана, число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CE5F837-DBF9-191D-CF82-FB6FCDFF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18" y="1530061"/>
            <a:ext cx="428056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2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FE30F-8D3D-BEB2-07E1-2B9ED1C0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237" y="602961"/>
            <a:ext cx="4841798" cy="1438601"/>
          </a:xfrm>
        </p:spPr>
        <p:txBody>
          <a:bodyPr/>
          <a:lstStyle/>
          <a:p>
            <a:r>
              <a:rPr lang="ru-RU" sz="1600" b="0" dirty="0">
                <a:solidFill>
                  <a:srgbClr val="063D3A"/>
                </a:solidFill>
                <a:latin typeface="Times New Roman"/>
                <a:cs typeface="Times New Roman"/>
              </a:rPr>
              <a:t>Создание таблиц часто требует много времени, однако в Excel есть удобная функция автозаполнения, которая значительно ускоряет этот процесс. Она позволяет быстро заполнять соседние ячейки повторяющимися или последовательными данными</a:t>
            </a:r>
            <a:r>
              <a:rPr lang="ru-RU" sz="1400" b="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br>
              <a:rPr lang="ru-RU" sz="1400" b="0" dirty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ru-RU" sz="1400" b="0">
              <a:solidFill>
                <a:srgbClr val="000000"/>
              </a:solidFill>
              <a:ea typeface="+mj-lt"/>
              <a:cs typeface="+mj-lt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3807B3-14E7-B1CB-83F5-7575EFE5D0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92615" y="1714291"/>
            <a:ext cx="4837385" cy="28282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solidFill>
                  <a:srgbClr val="063D3A"/>
                </a:solidFill>
                <a:latin typeface="Times New Roman"/>
                <a:cs typeface="Times New Roman"/>
              </a:rPr>
              <a:t>Чтобы воспользоваться этой функцией:</a:t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solidFill>
                  <a:srgbClr val="063D3A"/>
                </a:solidFill>
                <a:latin typeface="Times New Roman"/>
                <a:cs typeface="Times New Roman"/>
              </a:rPr>
              <a:t>1. Введите начальные значения последовательности в две соседние ячейки.</a:t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solidFill>
                  <a:srgbClr val="063D3A"/>
                </a:solidFill>
                <a:latin typeface="Times New Roman"/>
                <a:cs typeface="Times New Roman"/>
              </a:rPr>
              <a:t>2. Выделите обе ячейки.</a:t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solidFill>
                  <a:srgbClr val="063D3A"/>
                </a:solidFill>
                <a:latin typeface="Times New Roman"/>
                <a:cs typeface="Times New Roman"/>
              </a:rPr>
              <a:t>3. Наведите курсор на маркер автозаполнения (небольшой черный квадрат в правом нижнем углу выделенной области).</a:t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solidFill>
                  <a:srgbClr val="063D3A"/>
                </a:solidFill>
                <a:latin typeface="Times New Roman"/>
                <a:cs typeface="Times New Roman"/>
              </a:rPr>
              <a:t>4. Зажмите левую кнопку мыши и протяните маркер в нужном направлении.</a:t>
            </a:r>
            <a:br>
              <a:rPr lang="ru-RU" dirty="0">
                <a:latin typeface="Times New Roman"/>
                <a:cs typeface="Times New Roman"/>
              </a:rPr>
            </a:br>
            <a:br>
              <a:rPr lang="ru-RU" dirty="0">
                <a:latin typeface="Times New Roman"/>
                <a:cs typeface="Times New Roman"/>
              </a:rPr>
            </a:br>
            <a:endParaRPr lang="ru-RU" sz="1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2AFFF-275F-F42D-B23F-522AF47DDC13}"/>
              </a:ext>
            </a:extLst>
          </p:cNvPr>
          <p:cNvSpPr txBox="1"/>
          <p:nvPr/>
        </p:nvSpPr>
        <p:spPr>
          <a:xfrm>
            <a:off x="1676400" y="2329543"/>
            <a:ext cx="27432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>
                <a:solidFill>
                  <a:srgbClr val="F9E0B9"/>
                </a:solidFill>
                <a:latin typeface="WordVisi_MSFontService"/>
              </a:rPr>
              <a:t>3.1 Авто Заполнение Ячеек</a:t>
            </a:r>
            <a:r>
              <a:rPr lang="ru-RU" sz="4000" dirty="0">
                <a:solidFill>
                  <a:srgbClr val="F9E0B9"/>
                </a:solidFill>
                <a:latin typeface="WordVisiPilcrow_MSFontService"/>
              </a:rPr>
              <a:t> </a:t>
            </a:r>
            <a:endParaRPr lang="ru-RU" sz="4000" dirty="0">
              <a:solidFill>
                <a:srgbClr val="F9E0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16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386FD0-49F4-98F3-7308-59846967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5412" y="740492"/>
            <a:ext cx="5685206" cy="587842"/>
          </a:xfrm>
        </p:spPr>
        <p:txBody>
          <a:bodyPr/>
          <a:lstStyle/>
          <a:p>
            <a:r>
              <a:rPr lang="ru-RU" sz="2800" b="0" dirty="0">
                <a:solidFill>
                  <a:srgbClr val="063D3A"/>
                </a:solidFill>
                <a:latin typeface="Times New Roman"/>
                <a:cs typeface="Times New Roman"/>
              </a:rPr>
              <a:t>Как выделять ячейки, диапазоны, строки и столбцы?</a:t>
            </a:r>
            <a:endParaRPr lang="ru-RU" sz="280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DFC397-D9E8-77CD-8A26-CE1652258E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3D552-257E-C482-6E7E-238086DE2DD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57750" y="1971580"/>
            <a:ext cx="4209309" cy="3327740"/>
          </a:xfrm>
          <a:solidFill>
            <a:srgbClr val="00635D"/>
          </a:solidFill>
        </p:spPr>
        <p:txBody>
          <a:bodyPr>
            <a:noAutofit/>
          </a:bodyPr>
          <a:lstStyle/>
          <a:p>
            <a:r>
              <a:rPr lang="ru-RU" sz="1600" b="0" dirty="0">
                <a:solidFill>
                  <a:srgbClr val="F9E0B9"/>
                </a:solidFill>
                <a:latin typeface="Times New Roman"/>
                <a:cs typeface="Times New Roman"/>
              </a:rPr>
              <a:t>1. Выделение непрерывного диапазона (блока ячеек)</a:t>
            </a:r>
            <a:endParaRPr lang="ru-RU" dirty="0">
              <a:solidFill>
                <a:srgbClr val="F9E0B9"/>
              </a:solidFill>
            </a:endParaRPr>
          </a:p>
          <a:p>
            <a:r>
              <a:rPr lang="ru-RU" sz="1600" b="0" dirty="0">
                <a:solidFill>
                  <a:srgbClr val="F9E0B9"/>
                </a:solidFill>
                <a:latin typeface="Times New Roman"/>
                <a:cs typeface="Times New Roman"/>
              </a:rPr>
              <a:t>2. Выделение несмежных ячеек и диапазонов</a:t>
            </a:r>
            <a:endParaRPr lang="ru-RU">
              <a:solidFill>
                <a:srgbClr val="F9E0B9"/>
              </a:solidFill>
            </a:endParaRPr>
          </a:p>
          <a:p>
            <a:r>
              <a:rPr lang="ru-RU" sz="1600" b="0" dirty="0">
                <a:solidFill>
                  <a:srgbClr val="F9E0B9"/>
                </a:solidFill>
                <a:latin typeface="Times New Roman"/>
                <a:cs typeface="Times New Roman"/>
              </a:rPr>
              <a:t>3. Выделение строк и столбцов</a:t>
            </a:r>
          </a:p>
          <a:p>
            <a:r>
              <a:rPr lang="ru-RU" sz="1600" b="0" dirty="0">
                <a:solidFill>
                  <a:srgbClr val="F9E0B9"/>
                </a:solidFill>
                <a:latin typeface="Times New Roman"/>
                <a:cs typeface="Times New Roman"/>
              </a:rPr>
              <a:t>4. Выделение всего листа</a:t>
            </a:r>
          </a:p>
          <a:p>
            <a:r>
              <a:rPr lang="ru-RU" sz="1600" b="0" dirty="0">
                <a:solidFill>
                  <a:srgbClr val="F9E0B9"/>
                </a:solidFill>
                <a:latin typeface="Times New Roman"/>
                <a:cs typeface="Times New Roman"/>
              </a:rPr>
              <a:t>5. Быстрое выделение перетаскиванием (для операций копирования, печати)</a:t>
            </a:r>
          </a:p>
          <a:p>
            <a:endParaRPr lang="ru-RU" sz="1600" b="0" dirty="0">
              <a:solidFill>
                <a:srgbClr val="063D3A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9FBD19-A47F-7029-FF33-13E8FBF10421}"/>
              </a:ext>
            </a:extLst>
          </p:cNvPr>
          <p:cNvSpPr txBox="1"/>
          <p:nvPr/>
        </p:nvSpPr>
        <p:spPr>
          <a:xfrm>
            <a:off x="1349828" y="1973283"/>
            <a:ext cx="2743200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000" dirty="0">
                <a:solidFill>
                  <a:srgbClr val="063D3A"/>
                </a:solidFill>
                <a:latin typeface="WordVisi_MSFontService"/>
              </a:rPr>
              <a:t>3.2 Выделение диапазонов</a:t>
            </a:r>
            <a:r>
              <a:rPr lang="ru-RU" sz="1600" dirty="0">
                <a:latin typeface="WordVisiPilcrow_MSFontService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384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1C653-18BD-8883-611A-74D87B3B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9E0B9"/>
                </a:solidFill>
                <a:latin typeface="Times New Roman"/>
                <a:cs typeface="Times New Roman"/>
              </a:rPr>
              <a:t>ЗАКЛЮЧЕНИЕ</a:t>
            </a:r>
            <a:endParaRPr lang="ru-RU" b="0" dirty="0">
              <a:solidFill>
                <a:srgbClr val="F9E0B9"/>
              </a:solidFill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615037-76CC-86BE-D619-963B84E6AD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92579" y="561483"/>
            <a:ext cx="5684373" cy="5009322"/>
          </a:xfrm>
        </p:spPr>
        <p:txBody>
          <a:bodyPr/>
          <a:lstStyle/>
          <a:p>
            <a:r>
              <a:rPr lang="ru-RU" sz="2000" dirty="0">
                <a:solidFill>
                  <a:srgbClr val="073D3A"/>
                </a:solidFill>
                <a:latin typeface="Times New Roman"/>
                <a:cs typeface="Times New Roman"/>
              </a:rPr>
              <a:t>Рассматривая данную тему, я пришла к выводу, что обработка числовой информации, особенно с помощью электронных таблиц, является краеугольным камнем современного анализа данных и принятия решений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Times New Roman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68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B7740-ED88-9F6A-89FF-4B0DFAAC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7" y="924167"/>
            <a:ext cx="4383156" cy="5009322"/>
          </a:xfrm>
        </p:spPr>
        <p:txBody>
          <a:bodyPr/>
          <a:lstStyle/>
          <a:p>
            <a:r>
              <a:rPr lang="ru-RU" cap="all" err="1">
                <a:solidFill>
                  <a:srgbClr val="F9E0B9"/>
                </a:solidFill>
                <a:latin typeface="Times New Roman"/>
                <a:cs typeface="Times New Roman"/>
              </a:rPr>
              <a:t>ВведениЕ</a:t>
            </a:r>
            <a:endParaRPr lang="en-US" cap="all">
              <a:solidFill>
                <a:srgbClr val="F9E0B9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25282-EE8D-71BA-6317-EECFE33238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924512"/>
            <a:ext cx="4750904" cy="1498335"/>
          </a:xfrm>
        </p:spPr>
        <p:txBody>
          <a:bodyPr/>
          <a:lstStyle/>
          <a:p>
            <a:r>
              <a:rPr lang="ru-RU" sz="1400" dirty="0">
                <a:solidFill>
                  <a:srgbClr val="F9E0B9"/>
                </a:solidFill>
                <a:latin typeface="Times New Roman"/>
                <a:cs typeface="Times New Roman"/>
              </a:rPr>
              <a:t>В современном мире обработка числовой информации является неотъемлемой частью профессиональной и повседневной деятельности. Для эффективного решения задач, связанных с вычислениями, анализом данных и моделированием различных процессов, используются специализированные инструменты и технологии.</a:t>
            </a:r>
            <a:r>
              <a:rPr lang="ru-RU" sz="14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B1A70-1ADA-B37E-9D0D-282DA78E6041}"/>
              </a:ext>
            </a:extLst>
          </p:cNvPr>
          <p:cNvSpPr txBox="1"/>
          <p:nvPr/>
        </p:nvSpPr>
        <p:spPr>
          <a:xfrm>
            <a:off x="6547757" y="2420257"/>
            <a:ext cx="4593771" cy="2482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781"/>
              </a:lnSpc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Цель реферата: 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28600" indent="-228600">
              <a:lnSpc>
                <a:spcPts val="1898"/>
              </a:lnSpc>
              <a:buFont typeface="Times New Roman"/>
              <a:buAutoNum type="arabicPeriod"/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Изучить средства и технологии обработки числовой информации.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28600" indent="-228600">
              <a:lnSpc>
                <a:spcPts val="1898"/>
              </a:lnSpc>
              <a:buFont typeface="Times New Roman"/>
              <a:buAutoNum type="arabicPeriod" startAt="2"/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 Определить основные понятия электронной таблицы.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28600" indent="-228600">
              <a:lnSpc>
                <a:spcPts val="1898"/>
              </a:lnSpc>
              <a:buFont typeface="Times New Roman"/>
              <a:buAutoNum type="arabicPeriod" startAt="3"/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Проанализировать работу ячейки.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>
              <a:lnSpc>
                <a:spcPts val="1781"/>
              </a:lnSpc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Задачи реферата: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28600" indent="-228600">
              <a:lnSpc>
                <a:spcPts val="1898"/>
              </a:lnSpc>
              <a:buFont typeface="Times New Roman"/>
              <a:buAutoNum type="arabicPeriod"/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Исследовать средства и технологии обработки числовой информации.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28600" indent="-228600">
              <a:lnSpc>
                <a:spcPts val="1898"/>
              </a:lnSpc>
              <a:buFont typeface="Times New Roman"/>
              <a:buAutoNum type="arabicPeriod" startAt="2"/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Раскрыть понятия электронной таблицы.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28600" indent="-228600">
              <a:lnSpc>
                <a:spcPts val="1898"/>
              </a:lnSpc>
              <a:buFont typeface="Times New Roman"/>
              <a:buAutoNum type="arabicPeriod" startAt="3"/>
            </a:pPr>
            <a:r>
              <a:rPr lang="ru-RU" sz="1200" dirty="0">
                <a:solidFill>
                  <a:srgbClr val="F9E0B9"/>
                </a:solidFill>
                <a:latin typeface="WordVisi_MSFontService"/>
              </a:rPr>
              <a:t>Определить как работает ячейка</a:t>
            </a:r>
            <a:r>
              <a:rPr lang="ru-RU" sz="12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0992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CF8F5-609D-E31E-6659-2E3CE630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741064"/>
            <a:ext cx="10571998" cy="1928264"/>
          </a:xfrm>
        </p:spPr>
        <p:txBody>
          <a:bodyPr/>
          <a:lstStyle/>
          <a:p>
            <a:r>
              <a:rPr lang="ru-RU" sz="4000" cap="all" dirty="0">
                <a:solidFill>
                  <a:srgbClr val="F9E0B9"/>
                </a:solidFill>
                <a:latin typeface="Times New Roman"/>
                <a:cs typeface="Times New Roman"/>
              </a:rPr>
              <a:t>1.СРЕДСТВА И ТЕХНОЛОГИИ ОБРАБОТКИ ЧИСЛОВОЙ ИНФОРМАЦИИ</a:t>
            </a:r>
            <a:endParaRPr lang="en-US" sz="4000" cap="all" noProof="0" dirty="0">
              <a:solidFill>
                <a:srgbClr val="F9E0B9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16AEF-ABBB-D2DD-A297-5819AEB9A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0" y="3694102"/>
            <a:ext cx="10572000" cy="89646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7393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CDD0-17F6-3312-AE6D-F7EB95E46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17" y="924339"/>
            <a:ext cx="3990110" cy="50093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36AA5-9DDA-DA9A-5469-6885A5A84D1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74436" y="706626"/>
            <a:ext cx="5684373" cy="5009322"/>
          </a:xfrm>
        </p:spPr>
        <p:txBody>
          <a:bodyPr/>
          <a:lstStyle/>
          <a:p>
            <a:r>
              <a:rPr lang="ru-RU" sz="2400" dirty="0">
                <a:solidFill>
                  <a:srgbClr val="0F4C49"/>
                </a:solidFill>
                <a:latin typeface="Times New Roman"/>
                <a:cs typeface="Times New Roman"/>
              </a:rPr>
              <a:t>Средства и технологии обработки числовой информации включают в себя различные инструменты и программы, позволяющие работать с числами и проводить вычисления</a:t>
            </a:r>
            <a:r>
              <a:rPr lang="ru-RU" sz="2400" noProof="0" dirty="0">
                <a:solidFill>
                  <a:srgbClr val="0F4C49"/>
                </a:solidFill>
                <a:latin typeface="Times New Roman"/>
                <a:cs typeface="Times New Roman"/>
              </a:rPr>
              <a:t>.</a:t>
            </a:r>
            <a:r>
              <a:rPr lang="ru-RU" sz="2400" dirty="0">
                <a:solidFill>
                  <a:srgbClr val="0F4C49"/>
                </a:solidFill>
                <a:latin typeface="Times New Roman"/>
                <a:cs typeface="Times New Roman"/>
              </a:rPr>
              <a:t> Одним из наиболее популярных инструментов являются электронные таблицы</a:t>
            </a:r>
            <a:r>
              <a:rPr lang="ru-RU" sz="2400" noProof="0" dirty="0">
                <a:solidFill>
                  <a:srgbClr val="0F4C49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0F4C49"/>
                </a:solidFill>
                <a:latin typeface="Times New Roman"/>
                <a:cs typeface="Times New Roman"/>
              </a:rPr>
              <a:t>такие как Microsoft Excel</a:t>
            </a:r>
            <a:r>
              <a:rPr lang="ru-RU" sz="2400" noProof="0" dirty="0">
                <a:solidFill>
                  <a:srgbClr val="0F4C49"/>
                </a:solidFill>
                <a:latin typeface="Times New Roman"/>
                <a:cs typeface="Times New Roman"/>
              </a:rPr>
              <a:t>, </a:t>
            </a:r>
            <a:r>
              <a:rPr lang="ru-RU" sz="2400" dirty="0">
                <a:solidFill>
                  <a:srgbClr val="0F4C49"/>
                </a:solidFill>
                <a:latin typeface="Times New Roman"/>
                <a:cs typeface="Times New Roman"/>
              </a:rPr>
              <a:t>Google </a:t>
            </a:r>
            <a:r>
              <a:rPr lang="ru-RU" sz="2400" err="1">
                <a:solidFill>
                  <a:srgbClr val="0F4C49"/>
                </a:solidFill>
                <a:latin typeface="Times New Roman"/>
                <a:cs typeface="Times New Roman"/>
              </a:rPr>
              <a:t>Sheets</a:t>
            </a:r>
            <a:r>
              <a:rPr lang="ru-RU" sz="2400" dirty="0">
                <a:solidFill>
                  <a:srgbClr val="0F4C49"/>
                </a:solidFill>
                <a:latin typeface="Times New Roman"/>
                <a:cs typeface="Times New Roman"/>
              </a:rPr>
              <a:t> и другие</a:t>
            </a:r>
            <a:r>
              <a:rPr lang="ru-RU" sz="1400" noProof="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7653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ECA8A6-26C7-FE2F-5884-A9A56520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587" y="1433219"/>
            <a:ext cx="5477389" cy="96335"/>
          </a:xfrm>
        </p:spPr>
        <p:txBody>
          <a:bodyPr/>
          <a:lstStyle/>
          <a:p>
            <a:r>
              <a:rPr lang="ru-RU" b="0" cap="all" dirty="0">
                <a:solidFill>
                  <a:srgbClr val="0F4C49"/>
                </a:solidFill>
                <a:latin typeface="Times New Roman"/>
                <a:cs typeface="Times New Roman"/>
              </a:rPr>
              <a:t>1.2 </a:t>
            </a:r>
            <a:r>
              <a:rPr lang="ru-RU" b="0" dirty="0">
                <a:solidFill>
                  <a:srgbClr val="0F4C49"/>
                </a:solidFill>
                <a:latin typeface="Times New Roman"/>
                <a:cs typeface="Times New Roman"/>
              </a:rPr>
              <a:t>Аппаратные средства</a:t>
            </a:r>
            <a:endParaRPr lang="en-US" cap="all">
              <a:solidFill>
                <a:srgbClr val="0F4C49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Placeholder 7" descr="A green circle with a curled corner">
            <a:extLst>
              <a:ext uri="{FF2B5EF4-FFF2-40B4-BE49-F238E27FC236}">
                <a16:creationId xmlns:a16="http://schemas.microsoft.com/office/drawing/2014/main" id="{8CCCEC06-31A4-216C-78F1-DF37E7A7CC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>
            <a:off x="1350099" y="1974707"/>
            <a:ext cx="2907792" cy="290779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377941-FDA2-9332-B360-A8C72799181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96789" y="1611197"/>
            <a:ext cx="5683829" cy="4509500"/>
          </a:xfrm>
        </p:spPr>
        <p:txBody>
          <a:bodyPr/>
          <a:lstStyle/>
          <a:p>
            <a:r>
              <a:rPr lang="ru-RU" b="0" dirty="0">
                <a:solidFill>
                  <a:srgbClr val="0F4C49"/>
                </a:solidFill>
                <a:latin typeface="Times New Roman"/>
                <a:cs typeface="Times New Roman"/>
              </a:rPr>
              <a:t>Числовая информация вводится пользователями в основном с помощью клавиатуры и выводится на принтер. Специализированные аппаратные средства для работы с числовыми данными существуют, но их применение, как правило, ограничено узкоспециализированными автоматизированными измерительными системами.</a:t>
            </a:r>
            <a:r>
              <a:rPr lang="ru-RU" b="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48314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7FBB55-EF55-03D8-7D3C-29341A40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35" y="633845"/>
            <a:ext cx="3990110" cy="2192482"/>
          </a:xfrm>
        </p:spPr>
        <p:txBody>
          <a:bodyPr/>
          <a:lstStyle/>
          <a:p>
            <a:r>
              <a:rPr lang="ru-RU" sz="4000" b="0" dirty="0">
                <a:solidFill>
                  <a:srgbClr val="0F4C49"/>
                </a:solidFill>
                <a:latin typeface="Times New Roman"/>
                <a:cs typeface="Times New Roman"/>
              </a:rPr>
              <a:t>1.3 Программные средства</a:t>
            </a:r>
            <a:endParaRPr lang="en-US" sz="4000" cap="all" dirty="0">
              <a:solidFill>
                <a:srgbClr val="0F4C49"/>
              </a:solidFill>
              <a:latin typeface="Times New Roman"/>
              <a:cs typeface="Times New Roman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D6AD7D9-DEA3-79A4-785F-0EA94517102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7423" y="3174531"/>
            <a:ext cx="3772622" cy="3122360"/>
          </a:xfrm>
        </p:spPr>
        <p:txBody>
          <a:bodyPr/>
          <a:lstStyle/>
          <a:p>
            <a:pPr marL="0" indent="0" algn="just">
              <a:buClr>
                <a:srgbClr val="00635E"/>
              </a:buClr>
              <a:buNone/>
            </a:pPr>
            <a:r>
              <a:rPr lang="ru-RU" sz="1600" dirty="0">
                <a:solidFill>
                  <a:srgbClr val="0F4C49"/>
                </a:solidFill>
                <a:latin typeface="Times New Roman"/>
                <a:cs typeface="Times New Roman"/>
              </a:rPr>
              <a:t>К </a:t>
            </a:r>
            <a:r>
              <a:rPr lang="ru-RU" sz="1600" b="1" dirty="0">
                <a:solidFill>
                  <a:srgbClr val="0F4C49"/>
                </a:solidFill>
                <a:latin typeface="Times New Roman"/>
                <a:cs typeface="Times New Roman"/>
              </a:rPr>
              <a:t>программным средствам</a:t>
            </a:r>
            <a:r>
              <a:rPr lang="ru-RU" sz="1600" dirty="0">
                <a:solidFill>
                  <a:srgbClr val="0F4C49"/>
                </a:solidFill>
                <a:latin typeface="Times New Roman"/>
                <a:cs typeface="Times New Roman"/>
              </a:rPr>
              <a:t> ввода и обработки числовой информации относятся в основном:</a:t>
            </a:r>
            <a:endParaRPr lang="en-US" sz="1600">
              <a:solidFill>
                <a:srgbClr val="0F4C49"/>
              </a:solidFill>
              <a:latin typeface="Times New Roman"/>
              <a:cs typeface="Times New Roman"/>
            </a:endParaRPr>
          </a:p>
          <a:p>
            <a:pPr marL="0" indent="0" algn="just">
              <a:buClr>
                <a:srgbClr val="00635E"/>
              </a:buClr>
              <a:buNone/>
            </a:pPr>
            <a:r>
              <a:rPr lang="ru-RU" sz="1600" dirty="0">
                <a:solidFill>
                  <a:srgbClr val="0F4C49"/>
                </a:solidFill>
                <a:latin typeface="Times New Roman"/>
                <a:cs typeface="Times New Roman"/>
              </a:rPr>
              <a:t>- электронные таблицы;</a:t>
            </a:r>
            <a:endParaRPr lang="en-US" sz="1600">
              <a:solidFill>
                <a:srgbClr val="0F4C49"/>
              </a:solidFill>
              <a:latin typeface="Times New Roman"/>
              <a:cs typeface="Times New Roman"/>
            </a:endParaRPr>
          </a:p>
          <a:p>
            <a:pPr marL="0" indent="0" algn="just">
              <a:buClr>
                <a:srgbClr val="00635E"/>
              </a:buClr>
              <a:buNone/>
            </a:pPr>
            <a:r>
              <a:rPr lang="ru-RU" sz="1600" dirty="0">
                <a:solidFill>
                  <a:srgbClr val="0F4C49"/>
                </a:solidFill>
                <a:latin typeface="Times New Roman"/>
                <a:cs typeface="Times New Roman"/>
              </a:rPr>
              <a:t>- пакеты статистической обработки данных;</a:t>
            </a:r>
            <a:endParaRPr lang="en-US" sz="1600" noProof="0">
              <a:solidFill>
                <a:srgbClr val="0F4C49"/>
              </a:solidFill>
              <a:latin typeface="Times New Roman"/>
              <a:cs typeface="Times New Roman"/>
            </a:endParaRPr>
          </a:p>
          <a:p>
            <a:pPr marL="0" indent="0" algn="just">
              <a:buClr>
                <a:srgbClr val="00635E"/>
              </a:buClr>
              <a:buNone/>
            </a:pPr>
            <a:r>
              <a:rPr lang="ru-RU" sz="1600" dirty="0">
                <a:solidFill>
                  <a:srgbClr val="0F4C49"/>
                </a:solidFill>
                <a:latin typeface="Times New Roman"/>
                <a:cs typeface="Times New Roman"/>
              </a:rPr>
              <a:t>- специализированные математические пакеты прикладных программ.</a:t>
            </a:r>
            <a:endParaRPr lang="en-US" sz="1600" noProof="0" dirty="0">
              <a:solidFill>
                <a:srgbClr val="0F4C49"/>
              </a:solidFill>
              <a:latin typeface="Times New Roman"/>
              <a:cs typeface="Times New Roman"/>
            </a:endParaRPr>
          </a:p>
          <a:p>
            <a:pPr marL="283210" lvl="0" indent="-283210">
              <a:buClr>
                <a:srgbClr val="00635E"/>
              </a:buClr>
            </a:pPr>
            <a:endParaRPr lang="en-US" noProof="0" dirty="0"/>
          </a:p>
        </p:txBody>
      </p:sp>
      <p:pic>
        <p:nvPicPr>
          <p:cNvPr id="25" name="Объект 24" descr="Picture background">
            <a:extLst>
              <a:ext uri="{FF2B5EF4-FFF2-40B4-BE49-F238E27FC236}">
                <a16:creationId xmlns:a16="http://schemas.microsoft.com/office/drawing/2014/main" id="{F0943DAD-967C-DCA8-D63C-070205C8B7B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5237163" y="631386"/>
            <a:ext cx="6425746" cy="557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434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97DFA-9278-9CB6-C5BC-520AB107B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685800"/>
            <a:ext cx="10571998" cy="3961771"/>
          </a:xfrm>
        </p:spPr>
        <p:txBody>
          <a:bodyPr/>
          <a:lstStyle/>
          <a:p>
            <a:r>
              <a:rPr lang="ru-RU" dirty="0">
                <a:latin typeface="Times New Roman"/>
                <a:cs typeface="Times New Roman"/>
              </a:rPr>
              <a:t>2.ОСНОВНЫЕ ПОНЯТИЯ ЭЛЕКТРОННОЙ ТАБЛИЦЫ И</a:t>
            </a:r>
            <a:endParaRPr lang="en-US" b="0">
              <a:latin typeface="Times New Roman"/>
              <a:cs typeface="Times New Roman"/>
            </a:endParaRPr>
          </a:p>
          <a:p>
            <a:r>
              <a:rPr lang="ru-RU" dirty="0">
                <a:latin typeface="Times New Roman"/>
                <a:cs typeface="Times New Roman"/>
              </a:rPr>
              <a:t>ДАННЫХ</a:t>
            </a:r>
            <a:endParaRPr lang="en-US" b="0">
              <a:latin typeface="Times New Roman"/>
              <a:cs typeface="Times New Roman"/>
            </a:endParaRPr>
          </a:p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214762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AEF70-82D5-7640-21AD-BEAC8FBD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42" y="132080"/>
            <a:ext cx="4928894" cy="6507711"/>
          </a:xfrm>
        </p:spPr>
        <p:txBody>
          <a:bodyPr/>
          <a:lstStyle/>
          <a:p>
            <a:pPr lvl="0"/>
            <a:r>
              <a:rPr lang="en-US" noProof="0" dirty="0"/>
              <a:t>Innovative solutions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1236C309-8C09-C731-800A-6B9C4BBF54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презентация1">
            <a:hlinkClick r:id="" action="ppaction://media"/>
            <a:extLst>
              <a:ext uri="{FF2B5EF4-FFF2-40B4-BE49-F238E27FC236}">
                <a16:creationId xmlns:a16="http://schemas.microsoft.com/office/drawing/2014/main" id="{675D7A4A-7B8F-38E8-77CB-614B717BC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9" y="-4118"/>
            <a:ext cx="12183762" cy="68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E1BB1-C5B6-C34A-6087-48682887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35" y="571499"/>
            <a:ext cx="11118274" cy="1154114"/>
          </a:xfrm>
        </p:spPr>
        <p:txBody>
          <a:bodyPr/>
          <a:lstStyle/>
          <a:p>
            <a:r>
              <a:rPr lang="ru-RU" b="0">
                <a:solidFill>
                  <a:srgbClr val="F9E0B9"/>
                </a:solidFill>
                <a:latin typeface="Times New Roman"/>
                <a:cs typeface="Times New Roman"/>
              </a:rPr>
              <a:t>2.2 Область Применения</a:t>
            </a:r>
            <a:endParaRPr lang="en-US" b="0">
              <a:solidFill>
                <a:srgbClr val="F9E0B9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7EDD1-5A8E-0F37-E892-65A530E36B2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2748" y="3820300"/>
            <a:ext cx="3111560" cy="2341697"/>
          </a:xfrm>
          <a:solidFill>
            <a:srgbClr val="0F4C49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Применение таблиц в бизнесе:</a:t>
            </a:r>
          </a:p>
          <a:p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Финансовое </a:t>
            </a:r>
            <a:r>
              <a:rPr lang="ru-RU" sz="1400" b="1" err="1">
                <a:solidFill>
                  <a:srgbClr val="F9E0B9"/>
                </a:solidFill>
                <a:latin typeface="Times New Roman"/>
                <a:cs typeface="Times New Roman"/>
              </a:rPr>
              <a:t>планировани</a:t>
            </a: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 и контроль</a:t>
            </a:r>
          </a:p>
          <a:p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Управление товарными запасами</a:t>
            </a:r>
          </a:p>
          <a:p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Организация проектной деятельности</a:t>
            </a:r>
          </a:p>
          <a:p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Визуализация данных и аналитика</a:t>
            </a:r>
            <a:endParaRPr lang="ru-RU" sz="1400">
              <a:solidFill>
                <a:srgbClr val="F9E0B9"/>
              </a:solidFill>
              <a:latin typeface="Times New Roman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8ADA2-B38F-A25B-C324-05E10CE9CD9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400364" y="1925409"/>
            <a:ext cx="2260715" cy="2341697"/>
          </a:xfrm>
          <a:solidFill>
            <a:srgbClr val="00635D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1100" dirty="0">
                <a:solidFill>
                  <a:srgbClr val="F9E0B9"/>
                </a:solidFill>
                <a:latin typeface="Times New Roman"/>
                <a:cs typeface="Times New Roman"/>
              </a:rPr>
              <a:t>Применение таблиц в науке:</a:t>
            </a:r>
          </a:p>
          <a:p>
            <a:pPr marL="285750" indent="-285750">
              <a:buFont typeface="Arial"/>
              <a:buChar char="•"/>
            </a:pPr>
            <a:r>
              <a:rPr lang="ru-RU" sz="1100" dirty="0">
                <a:solidFill>
                  <a:srgbClr val="F9E0B9"/>
                </a:solidFill>
                <a:latin typeface="Times New Roman"/>
                <a:cs typeface="Times New Roman"/>
              </a:rPr>
              <a:t>Структурирование данных:</a:t>
            </a:r>
          </a:p>
          <a:p>
            <a:pPr marL="285750" indent="-285750">
              <a:buClr>
                <a:srgbClr val="00635E"/>
              </a:buClr>
              <a:buFont typeface="Arial"/>
              <a:buChar char="•"/>
            </a:pPr>
            <a:r>
              <a:rPr lang="ru-RU" sz="1100" dirty="0">
                <a:solidFill>
                  <a:srgbClr val="F9E0B9"/>
                </a:solidFill>
                <a:latin typeface="Times New Roman"/>
                <a:cs typeface="Times New Roman"/>
              </a:rPr>
              <a:t>Выявление закономерностей</a:t>
            </a:r>
          </a:p>
          <a:p>
            <a:pPr marL="285750" indent="-285750">
              <a:buClr>
                <a:srgbClr val="00635E"/>
              </a:buClr>
              <a:buFont typeface="Arial"/>
              <a:buChar char="•"/>
            </a:pPr>
            <a:r>
              <a:rPr lang="ru-RU" sz="1100" dirty="0">
                <a:solidFill>
                  <a:srgbClr val="F9E0B9"/>
                </a:solidFill>
                <a:latin typeface="Times New Roman"/>
                <a:cs typeface="Times New Roman"/>
              </a:rPr>
              <a:t>Сравнительный анализ и отслеживание тенденций</a:t>
            </a:r>
          </a:p>
          <a:p>
            <a:pPr marL="285750" indent="-285750">
              <a:buClr>
                <a:srgbClr val="00635E"/>
              </a:buClr>
              <a:buFont typeface="Arial"/>
              <a:buChar char="•"/>
            </a:pPr>
            <a:r>
              <a:rPr lang="ru-RU" sz="1100" dirty="0">
                <a:solidFill>
                  <a:srgbClr val="F9E0B9"/>
                </a:solidFill>
                <a:latin typeface="Times New Roman"/>
                <a:cs typeface="Times New Roman"/>
              </a:rPr>
              <a:t>Эффективная коммуникация результатов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C9478-F656-DD7D-BEA9-E7B82607BAA4}"/>
              </a:ext>
            </a:extLst>
          </p:cNvPr>
          <p:cNvSpPr txBox="1"/>
          <p:nvPr/>
        </p:nvSpPr>
        <p:spPr>
          <a:xfrm>
            <a:off x="5579075" y="3818238"/>
            <a:ext cx="2578444" cy="2031325"/>
          </a:xfrm>
          <a:prstGeom prst="rect">
            <a:avLst/>
          </a:prstGeom>
          <a:solidFill>
            <a:srgbClr val="0F4C4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>
                <a:solidFill>
                  <a:srgbClr val="F9E0B9"/>
                </a:solidFill>
                <a:latin typeface="WordVisi_MSFontService"/>
              </a:rPr>
              <a:t>Здравоохранение</a:t>
            </a:r>
            <a:r>
              <a:rPr lang="ru-RU" sz="1400" dirty="0">
                <a:solidFill>
                  <a:srgbClr val="F9E0B9"/>
                </a:solidFill>
                <a:latin typeface="WordVisi_MSFontService"/>
              </a:rPr>
              <a:t>:</a:t>
            </a:r>
            <a:r>
              <a:rPr lang="ru-RU" sz="14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Аналитическая поддержка медицинской практики</a:t>
            </a:r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Анализ и сравнение результатов исследований</a:t>
            </a:r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Финансовое планирование и отчетность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FE303-F30D-FB83-93D3-C7A7EB3B7138}"/>
              </a:ext>
            </a:extLst>
          </p:cNvPr>
          <p:cNvSpPr txBox="1"/>
          <p:nvPr/>
        </p:nvSpPr>
        <p:spPr>
          <a:xfrm>
            <a:off x="7731212" y="2551670"/>
            <a:ext cx="2743200" cy="1600438"/>
          </a:xfrm>
          <a:prstGeom prst="rect">
            <a:avLst/>
          </a:prstGeom>
          <a:solidFill>
            <a:srgbClr val="00635D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>
                <a:solidFill>
                  <a:srgbClr val="F9E0B9"/>
                </a:solidFill>
                <a:latin typeface="WordVisi_MSFontService"/>
              </a:rPr>
              <a:t>Применение электронных таблиц в образовании:</a:t>
            </a:r>
            <a:r>
              <a:rPr lang="ru-RU" sz="1400" dirty="0">
                <a:solidFill>
                  <a:srgbClr val="F9E0B9"/>
                </a:solidFill>
                <a:latin typeface="WordVisiPilcrow_MSFontService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Ведение учета успеваемости</a:t>
            </a:r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Разработка оценочных материалов</a:t>
            </a:r>
          </a:p>
          <a:p>
            <a:pPr marL="285750" indent="-285750">
              <a:buFont typeface="Arial"/>
              <a:buChar char="•"/>
            </a:pPr>
            <a:r>
              <a:rPr lang="ru-RU" sz="1400" b="1" dirty="0">
                <a:solidFill>
                  <a:srgbClr val="F9E0B9"/>
                </a:solidFill>
                <a:latin typeface="Times New Roman"/>
                <a:cs typeface="Times New Roman"/>
              </a:rPr>
              <a:t>Визуализация образовательных данных:</a:t>
            </a:r>
          </a:p>
        </p:txBody>
      </p:sp>
    </p:spTree>
    <p:extLst>
      <p:ext uri="{BB962C8B-B14F-4D97-AF65-F5344CB8AC3E}">
        <p14:creationId xmlns:p14="http://schemas.microsoft.com/office/powerpoint/2010/main" val="311935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6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381587_Win32_SL_v6" id="{5005B820-A0B7-49EA-8569-DCF0CD2DBB9D}" vid="{2E48C80D-E25D-44C4-BCFD-F1465E9B6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96C45C-DB75-420E-8AF3-E934CE3B848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F54F928-5808-4F9A-8810-B3FD2A0264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695BEB-4861-4F57-B47B-7156F618DF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400</Words>
  <Application>Microsoft Office PowerPoint</Application>
  <PresentationFormat>Широкоэкранный</PresentationFormat>
  <Paragraphs>118</Paragraphs>
  <Slides>16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Quotable</vt:lpstr>
      <vt:lpstr>Средства и технологии обработки числовой информации. Электронные таблицы  </vt:lpstr>
      <vt:lpstr>ВведениЕ</vt:lpstr>
      <vt:lpstr>1.СРЕДСТВА И ТЕХНОЛОГИИ ОБРАБОТКИ ЧИСЛОВОЙ ИНФОРМАЦИИ</vt:lpstr>
      <vt:lpstr>Презентация PowerPoint</vt:lpstr>
      <vt:lpstr>1.2 Аппаратные средства</vt:lpstr>
      <vt:lpstr>1.3 Программные средства</vt:lpstr>
      <vt:lpstr>2.ОСНОВНЫЕ ПОНЯТИЯ ЭЛЕКТРОННОЙ ТАБЛИЦЫ И ДАННЫХ </vt:lpstr>
      <vt:lpstr>Innovative solutions</vt:lpstr>
      <vt:lpstr>2.2 Область Применения</vt:lpstr>
      <vt:lpstr>В контексте электронных таблиц выделяют три основных типа ссылок на ячейки: относительные, абсолютные и смешанные. Их функциональное различие проявляется в процессе копирования формулы из активной ячейки в целевую, определяя, как именно будут адаптироваться ссылки на ячейки.</vt:lpstr>
      <vt:lpstr>2.4 Применение операторов в формулах</vt:lpstr>
      <vt:lpstr>3.АКТИВНАЯ ЯЧЕЙКА И ЕЕ РЕЖИМЫ РАБОТЫ</vt:lpstr>
      <vt:lpstr>Презентация PowerPoint</vt:lpstr>
      <vt:lpstr>Создание таблиц часто требует много времени, однако в Excel есть удобная функция автозаполнения, которая значительно ускоряет этот процесс. Она позволяет быстро заполнять соседние ячейки повторяющимися или последовательными данными. </vt:lpstr>
      <vt:lpstr>Как выделять ячейки, диапазоны, строки и столбцы?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312</cp:revision>
  <dcterms:created xsi:type="dcterms:W3CDTF">2025-09-23T14:34:09Z</dcterms:created>
  <dcterms:modified xsi:type="dcterms:W3CDTF">2025-09-23T15:45:42Z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